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 smtClean="0"/>
              <a:t>Use by Year and Category</a:t>
            </a:r>
            <a:endParaRPr lang="en-C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 Use</c:v>
                </c:pt>
                <c:pt idx="1">
                  <c:v>Processed</c:v>
                </c:pt>
                <c:pt idx="2">
                  <c:v>Preliminary Inventory</c:v>
                </c:pt>
                <c:pt idx="3">
                  <c:v>Catalogue or 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241</c:v>
                </c:pt>
                <c:pt idx="1">
                  <c:v>82</c:v>
                </c:pt>
                <c:pt idx="2">
                  <c:v>17</c:v>
                </c:pt>
                <c:pt idx="3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D-40A2-BDBE-CDDEFB4FAC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 Use</c:v>
                </c:pt>
                <c:pt idx="1">
                  <c:v>Processed</c:v>
                </c:pt>
                <c:pt idx="2">
                  <c:v>Preliminary Inventory</c:v>
                </c:pt>
                <c:pt idx="3">
                  <c:v>Catalogue or Other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382</c:v>
                </c:pt>
                <c:pt idx="1">
                  <c:v>116</c:v>
                </c:pt>
                <c:pt idx="2">
                  <c:v>38</c:v>
                </c:pt>
                <c:pt idx="3">
                  <c:v>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D-40A2-BDBE-CDDEFB4FAC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7150712"/>
        <c:axId val="517143496"/>
      </c:barChart>
      <c:catAx>
        <c:axId val="51715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143496"/>
        <c:crosses val="autoZero"/>
        <c:auto val="1"/>
        <c:lblAlgn val="ctr"/>
        <c:lblOffset val="100"/>
        <c:noMultiLvlLbl val="0"/>
      </c:catAx>
      <c:valAx>
        <c:axId val="51714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15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66-4907-AFF8-24269E2207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66-4907-AFF8-24269E2207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66-4907-AFF8-24269E2207F8}"/>
              </c:ext>
            </c:extLst>
          </c:dPt>
          <c:cat>
            <c:strRef>
              <c:f>Sheet1!$A$2:$A$4</c:f>
              <c:strCache>
                <c:ptCount val="3"/>
                <c:pt idx="0">
                  <c:v>RAD Compliant Finding Aid</c:v>
                </c:pt>
                <c:pt idx="1">
                  <c:v>Preliminary Inventory</c:v>
                </c:pt>
                <c:pt idx="2">
                  <c:v>Catalogue or 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</c:v>
                </c:pt>
                <c:pt idx="1">
                  <c:v>17</c:v>
                </c:pt>
                <c:pt idx="2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2-48C8-BCA7-1E1EDA2A4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6E-48D2-9A6D-9EA0FAB2A5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6E-48D2-9A6D-9EA0FAB2A5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66E-48D2-9A6D-9EA0FAB2A577}"/>
              </c:ext>
            </c:extLst>
          </c:dPt>
          <c:cat>
            <c:strRef>
              <c:f>Sheet1!$A$2:$A$4</c:f>
              <c:strCache>
                <c:ptCount val="3"/>
                <c:pt idx="0">
                  <c:v>RAD Compliant Finding Aid</c:v>
                </c:pt>
                <c:pt idx="1">
                  <c:v>Preliminary Inventory</c:v>
                </c:pt>
                <c:pt idx="2">
                  <c:v>Catalogue or 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116</c:v>
                </c:pt>
                <c:pt idx="1">
                  <c:v>38</c:v>
                </c:pt>
                <c:pt idx="2">
                  <c:v>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F-43A1-8F01-E8D2155BC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AB7CE6-724D-462E-A587-5A6A61790E99}" type="datetimeFigureOut">
              <a:rPr lang="en-CA" smtClean="0"/>
              <a:t>2018-08-10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1E301A-3A57-46F3-8268-D3F5131D35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673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6F74-2131-4DCC-8FC4-5EA1B292C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510265"/>
            <a:ext cx="8361229" cy="2098226"/>
          </a:xfrm>
        </p:spPr>
        <p:txBody>
          <a:bodyPr/>
          <a:lstStyle/>
          <a:p>
            <a:r>
              <a:rPr lang="en-CA" dirty="0"/>
              <a:t>Good Enough Practice?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82D62-890D-4B03-BD9C-89EA4FDF6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2605" y="3608491"/>
            <a:ext cx="6466788" cy="1086237"/>
          </a:xfrm>
        </p:spPr>
        <p:txBody>
          <a:bodyPr/>
          <a:lstStyle/>
          <a:p>
            <a:r>
              <a:rPr lang="en-CA" dirty="0"/>
              <a:t>Providing access to unprocessed archival materials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2E7017-C4C1-4453-A7B6-85FAC0E793C5}"/>
              </a:ext>
            </a:extLst>
          </p:cNvPr>
          <p:cNvSpPr txBox="1"/>
          <p:nvPr/>
        </p:nvSpPr>
        <p:spPr>
          <a:xfrm>
            <a:off x="8116478" y="4298622"/>
            <a:ext cx="3289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Leslie Thomas-Smith</a:t>
            </a:r>
          </a:p>
          <a:p>
            <a:r>
              <a:rPr lang="en-CA" dirty="0"/>
              <a:t>Western University Archives</a:t>
            </a:r>
          </a:p>
          <a:p>
            <a:r>
              <a:rPr lang="en-CA" dirty="0"/>
              <a:t>London, Ontario</a:t>
            </a:r>
          </a:p>
          <a:p>
            <a:r>
              <a:rPr lang="en-CA" dirty="0"/>
              <a:t>lthomas7@uwo.ca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3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6874-3C1C-4FA5-A750-C800F593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</a:t>
            </a:r>
            <a:r>
              <a:rPr lang="en-CA" dirty="0" smtClean="0"/>
              <a:t>Problem and Intervention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13317-DB2A-41E7-ADEC-980BCBB69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045775"/>
            <a:ext cx="4447786" cy="4223289"/>
          </a:xfrm>
        </p:spPr>
        <p:txBody>
          <a:bodyPr>
            <a:normAutofit/>
          </a:bodyPr>
          <a:lstStyle/>
          <a:p>
            <a:r>
              <a:rPr lang="en-CA" dirty="0" smtClean="0"/>
              <a:t>Large backlog of unprocessed or minimally processed material</a:t>
            </a:r>
          </a:p>
          <a:p>
            <a:r>
              <a:rPr lang="en-CA" dirty="0" smtClean="0"/>
              <a:t>Limited intellectual access</a:t>
            </a:r>
          </a:p>
          <a:p>
            <a:r>
              <a:rPr lang="en-CA" dirty="0" smtClean="0"/>
              <a:t>5 </a:t>
            </a:r>
            <a:r>
              <a:rPr lang="en-CA" dirty="0" smtClean="0"/>
              <a:t>methods of access, </a:t>
            </a:r>
            <a:r>
              <a:rPr lang="en-CA" dirty="0" smtClean="0"/>
              <a:t>archives </a:t>
            </a:r>
            <a:r>
              <a:rPr lang="en-CA" dirty="0" smtClean="0"/>
              <a:t>catalogue, </a:t>
            </a:r>
            <a:r>
              <a:rPr lang="en-CA" dirty="0" smtClean="0"/>
              <a:t>webpage </a:t>
            </a:r>
            <a:r>
              <a:rPr lang="en-CA" dirty="0" smtClean="0"/>
              <a:t>RAD compliant finding aids, </a:t>
            </a:r>
            <a:r>
              <a:rPr lang="en-CA" dirty="0" smtClean="0"/>
              <a:t>library catalogue</a:t>
            </a:r>
            <a:r>
              <a:rPr lang="en-CA" dirty="0" smtClean="0"/>
              <a:t>, old finding aids available only in the Reading </a:t>
            </a:r>
            <a:r>
              <a:rPr lang="en-CA" dirty="0" smtClean="0"/>
              <a:t>Room, other such as bibliographic references, word of mouth etc. Researcher </a:t>
            </a:r>
            <a:r>
              <a:rPr lang="en-CA" dirty="0" smtClean="0"/>
              <a:t>must look at all of these options as no one is complete.</a:t>
            </a:r>
          </a:p>
          <a:p>
            <a:endParaRPr lang="en-CA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014" y="2062017"/>
            <a:ext cx="4447786" cy="3581401"/>
          </a:xfrm>
        </p:spPr>
        <p:txBody>
          <a:bodyPr>
            <a:normAutofit/>
          </a:bodyPr>
          <a:lstStyle/>
          <a:p>
            <a:r>
              <a:rPr lang="en-CA" dirty="0" smtClean="0"/>
              <a:t>Scan and clean up preliminary </a:t>
            </a:r>
            <a:r>
              <a:rPr lang="en-CA" dirty="0" smtClean="0"/>
              <a:t>inventories</a:t>
            </a:r>
          </a:p>
          <a:p>
            <a:r>
              <a:rPr lang="en-CA" dirty="0" smtClean="0"/>
              <a:t>Inventories include </a:t>
            </a:r>
            <a:r>
              <a:rPr lang="en-CA" dirty="0" smtClean="0"/>
              <a:t>student </a:t>
            </a:r>
            <a:r>
              <a:rPr lang="en-CA" dirty="0" smtClean="0"/>
              <a:t>projects, unverified lists, incomplete and possibly inaccurate information</a:t>
            </a:r>
          </a:p>
          <a:p>
            <a:r>
              <a:rPr lang="en-CA" dirty="0" smtClean="0"/>
              <a:t>Add disclaimer</a:t>
            </a:r>
          </a:p>
          <a:p>
            <a:r>
              <a:rPr lang="en-CA" dirty="0" smtClean="0"/>
              <a:t>Post on webpage with completed finding aids</a:t>
            </a:r>
          </a:p>
          <a:p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197600" y="1505527"/>
            <a:ext cx="36945" cy="413789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1"/>
          </p:cNvCxnSpPr>
          <p:nvPr/>
        </p:nvCxnSpPr>
        <p:spPr>
          <a:xfrm>
            <a:off x="1371600" y="1428750"/>
            <a:ext cx="9693564" cy="767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61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EB25-AF98-4719-B005-4F1357A1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7C6E1-CA29-48B9-A677-00549B2B2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Determine if there is value in posting preliminary finding aids</a:t>
            </a:r>
          </a:p>
          <a:p>
            <a:pPr marL="0" indent="0">
              <a:buNone/>
            </a:pPr>
            <a:r>
              <a:rPr lang="en-US" dirty="0" smtClean="0"/>
              <a:t>Review pulls from 2016 and 2017 to compare use of material before preliminary finding aid was posted and after</a:t>
            </a:r>
          </a:p>
          <a:p>
            <a:pPr marL="0" indent="0">
              <a:buNone/>
            </a:pPr>
            <a:r>
              <a:rPr lang="en-US" dirty="0" smtClean="0"/>
              <a:t>Didn’t count material that would not normally have a finding aid such as rare books and fire insurance plans</a:t>
            </a:r>
          </a:p>
          <a:p>
            <a:pPr marL="0" indent="0">
              <a:buNone/>
            </a:pPr>
            <a:r>
              <a:rPr lang="en-US" dirty="0" smtClean="0"/>
              <a:t>Didn’t count RAD compliant finding aids posted </a:t>
            </a:r>
            <a:r>
              <a:rPr lang="en-US" dirty="0" smtClean="0"/>
              <a:t>in 2017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214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 by Year</a:t>
            </a:r>
            <a:endParaRPr lang="en-CA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016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53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Comparison of the Different Methods of Access by Year</a:t>
            </a:r>
            <a:endParaRPr lang="en-CA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987969"/>
              </p:ext>
            </p:extLst>
          </p:nvPr>
        </p:nvGraphicFramePr>
        <p:xfrm>
          <a:off x="1371600" y="2340864"/>
          <a:ext cx="4443413" cy="3526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64414477"/>
              </p:ext>
            </p:extLst>
          </p:nvPr>
        </p:nvGraphicFramePr>
        <p:xfrm>
          <a:off x="6527800" y="2410691"/>
          <a:ext cx="4445000" cy="345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399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2782"/>
          </a:xfrm>
        </p:spPr>
        <p:txBody>
          <a:bodyPr/>
          <a:lstStyle/>
          <a:p>
            <a:r>
              <a:rPr lang="en-CA" dirty="0" smtClean="0"/>
              <a:t>Results and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58108"/>
            <a:ext cx="9601200" cy="3657600"/>
          </a:xfrm>
        </p:spPr>
        <p:txBody>
          <a:bodyPr/>
          <a:lstStyle/>
          <a:p>
            <a:r>
              <a:rPr lang="en-CA" dirty="0" smtClean="0"/>
              <a:t>No statistically significant </a:t>
            </a:r>
            <a:r>
              <a:rPr lang="en-CA" dirty="0" smtClean="0"/>
              <a:t>change that can’t be accounted for by an overall increase in use but posting finding aids may  have other benefits related to ease of use</a:t>
            </a:r>
            <a:endParaRPr lang="en-CA" dirty="0" smtClean="0"/>
          </a:p>
          <a:p>
            <a:r>
              <a:rPr lang="en-CA" dirty="0" smtClean="0"/>
              <a:t>Problems with study</a:t>
            </a:r>
          </a:p>
          <a:p>
            <a:pPr lvl="1"/>
            <a:r>
              <a:rPr lang="en-CA" dirty="0" smtClean="0"/>
              <a:t>Data is only for two years</a:t>
            </a:r>
          </a:p>
          <a:p>
            <a:pPr lvl="1"/>
            <a:r>
              <a:rPr lang="en-CA" dirty="0" smtClean="0"/>
              <a:t>Small numbers over all</a:t>
            </a:r>
          </a:p>
          <a:p>
            <a:pPr lvl="1"/>
            <a:r>
              <a:rPr lang="en-CA" dirty="0" smtClean="0"/>
              <a:t>Does not include all access </a:t>
            </a:r>
            <a:r>
              <a:rPr lang="en-CA" dirty="0" smtClean="0"/>
              <a:t>- only </a:t>
            </a:r>
            <a:r>
              <a:rPr lang="en-CA" dirty="0" smtClean="0"/>
              <a:t>that in the Reading Room</a:t>
            </a:r>
          </a:p>
          <a:p>
            <a:pPr lvl="1"/>
            <a:r>
              <a:rPr lang="en-CA" dirty="0" smtClean="0"/>
              <a:t>Do not know how many fonds and collections we have so can’t look at total possible use</a:t>
            </a:r>
          </a:p>
          <a:p>
            <a:pPr lvl="1"/>
            <a:r>
              <a:rPr lang="en-CA" dirty="0" smtClean="0"/>
              <a:t>Couldn’t measure to see if it was easier to access the material with preliminary finding aids</a:t>
            </a:r>
          </a:p>
          <a:p>
            <a:pPr marL="530352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5455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Moving forward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528618"/>
          </a:xfrm>
        </p:spPr>
        <p:txBody>
          <a:bodyPr/>
          <a:lstStyle/>
          <a:p>
            <a:r>
              <a:rPr lang="en-CA" dirty="0" smtClean="0"/>
              <a:t>How might we determine if ease of use increased?</a:t>
            </a:r>
          </a:p>
          <a:p>
            <a:r>
              <a:rPr lang="en-CA" dirty="0" smtClean="0"/>
              <a:t>Better way of measuring success of project?</a:t>
            </a:r>
          </a:p>
          <a:p>
            <a:r>
              <a:rPr lang="en-CA" dirty="0" smtClean="0"/>
              <a:t>Would like to hear from you if you’ve done similar projects.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230581" y="4008581"/>
            <a:ext cx="4359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solidFill>
                  <a:schemeClr val="accent1"/>
                </a:solidFill>
              </a:rPr>
              <a:t>lthomas7@uwo.ca</a:t>
            </a:r>
            <a:endParaRPr lang="en-CA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3858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313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Good Enough Practice?</vt:lpstr>
      <vt:lpstr>The Problem and Intervention</vt:lpstr>
      <vt:lpstr>Evaluation</vt:lpstr>
      <vt:lpstr>Use by Year</vt:lpstr>
      <vt:lpstr>Comparison of the Different Methods of Access by Year</vt:lpstr>
      <vt:lpstr>Results and Problems</vt:lpstr>
      <vt:lpstr>Moving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Enough Practice?</dc:title>
  <dc:creator>Leslie Thomas-Smith</dc:creator>
  <cp:lastModifiedBy>Leslie Thomas-Smith</cp:lastModifiedBy>
  <cp:revision>16</cp:revision>
  <cp:lastPrinted>2018-08-10T18:55:02Z</cp:lastPrinted>
  <dcterms:created xsi:type="dcterms:W3CDTF">2018-07-25T17:54:39Z</dcterms:created>
  <dcterms:modified xsi:type="dcterms:W3CDTF">2018-08-10T18:57:30Z</dcterms:modified>
</cp:coreProperties>
</file>